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66" r:id="rId2"/>
    <p:sldId id="413" r:id="rId3"/>
    <p:sldId id="257" r:id="rId4"/>
    <p:sldId id="258" r:id="rId5"/>
    <p:sldId id="259" r:id="rId6"/>
    <p:sldId id="414" r:id="rId7"/>
    <p:sldId id="348" r:id="rId8"/>
  </p:sldIdLst>
  <p:sldSz cx="9144000" cy="5715000" type="screen16x10"/>
  <p:notesSz cx="6858000" cy="9144000"/>
  <p:embeddedFontLst>
    <p:embeddedFont>
      <p:font typeface="Graphik Bold" panose="020B0503030202060203" pitchFamily="34" charset="77"/>
      <p:bold r:id="rId10"/>
      <p:italic r:id="rId11"/>
      <p:boldItalic r:id="rId12"/>
    </p:embeddedFont>
    <p:embeddedFont>
      <p:font typeface="Graphik Regular" panose="020B0503030202060203" pitchFamily="34" charset="77"/>
      <p:regular r:id="rId13"/>
      <p: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5" roundtripDataSignature="AMtx7mj1ccH0JZ+UhHWg8A3I8yI48NwF7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48"/>
    <p:restoredTop sz="94718"/>
  </p:normalViewPr>
  <p:slideViewPr>
    <p:cSldViewPr snapToGrid="0">
      <p:cViewPr varScale="1">
        <p:scale>
          <a:sx n="121" d="100"/>
          <a:sy n="121" d="100"/>
        </p:scale>
        <p:origin x="184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s-PE"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fld id="{00000000-1234-1234-1234-123412341234}" type="slidenum">
              <a:rPr lang="es-ES" sz="1200" smtClean="0">
                <a:solidFill>
                  <a:schemeClr val="dk1"/>
                </a:solidFill>
              </a:rPr>
              <a:pPr algn="r"/>
              <a:t>‹Nº›</a:t>
            </a:fld>
            <a:endParaRPr lang="es-ES" sz="1200" dirty="0">
              <a:solidFill>
                <a:schemeClr val="dk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9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Google Shape;3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71445-6B81-E8DF-EBF5-5252C629D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640D8B2-7681-7EDC-304F-D590237C14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7613726-BFB4-1D19-7A5F-3B4F75BF6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B93EAC-5EEE-68E3-16D3-B163FE4E47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s-P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5473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Google Shape;9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 sz="1200" u="none" strike="noStrike" cap="none">
                <a:solidFill>
                  <a:srgbClr val="000000"/>
                </a:solidFill>
                <a:sym typeface="Arial"/>
              </a:rPr>
              <a:t>3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1" name="Google Shape;10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 sz="1200" u="none" strike="noStrike" cap="none">
                <a:solidFill>
                  <a:srgbClr val="000000"/>
                </a:solidFill>
                <a:sym typeface="Arial"/>
              </a:rPr>
              <a:t>4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2" name="Google Shape;11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 sz="1200" u="none" strike="noStrike" cap="none">
                <a:solidFill>
                  <a:srgbClr val="000000"/>
                </a:solidFill>
                <a:sym typeface="Arial"/>
              </a:rPr>
              <a:t>5</a:t>
            </a:fld>
            <a:endParaRPr sz="1200" u="none" strike="noStrike" cap="none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16" name="Google Shape;11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2" name="Google Shape;1482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userDrawn="1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55629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userDrawn="1">
  <p:cSld name="1_Título y objeto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4449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3B8C6F0-753F-01E4-8F57-128FAF8CB51D}"/>
              </a:ext>
            </a:extLst>
          </p:cNvPr>
          <p:cNvSpPr/>
          <p:nvPr userDrawn="1"/>
        </p:nvSpPr>
        <p:spPr>
          <a:xfrm>
            <a:off x="0" y="5418652"/>
            <a:ext cx="9144000" cy="296347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Calibri" panose="020F0502020204030204" pitchFamily="34" charset="0"/>
            </a:endParaRPr>
          </a:p>
        </p:txBody>
      </p:sp>
      <p:sp>
        <p:nvSpPr>
          <p:cNvPr id="3" name="Google Shape;10;p94">
            <a:extLst>
              <a:ext uri="{FF2B5EF4-FFF2-40B4-BE49-F238E27FC236}">
                <a16:creationId xmlns:a16="http://schemas.microsoft.com/office/drawing/2014/main" id="{82113128-F70C-1F0B-2107-C8C08ECBCBD8}"/>
              </a:ext>
            </a:extLst>
          </p:cNvPr>
          <p:cNvSpPr/>
          <p:nvPr userDrawn="1"/>
        </p:nvSpPr>
        <p:spPr>
          <a:xfrm>
            <a:off x="7306401" y="5494777"/>
            <a:ext cx="136928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© Todos los derechos reservados</a:t>
            </a:r>
            <a:endParaRPr b="0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11;p94">
            <a:extLst>
              <a:ext uri="{FF2B5EF4-FFF2-40B4-BE49-F238E27FC236}">
                <a16:creationId xmlns:a16="http://schemas.microsoft.com/office/drawing/2014/main" id="{15F41A1C-4216-47F7-5F03-6A6BAB843CF5}"/>
              </a:ext>
            </a:extLst>
          </p:cNvPr>
          <p:cNvSpPr txBox="1"/>
          <p:nvPr userDrawn="1"/>
        </p:nvSpPr>
        <p:spPr>
          <a:xfrm>
            <a:off x="411468" y="5463999"/>
            <a:ext cx="3172663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English Level B1 - II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- 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cs typeface="Calibri"/>
                <a:sym typeface="Arial"/>
              </a:rPr>
              <a:t>Lesson</a:t>
            </a:r>
            <a:r>
              <a:rPr lang="es-PE" sz="800" b="0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05</a:t>
            </a:r>
            <a:endParaRPr lang="es-PE" sz="800" b="0" i="0" u="none" strike="noStrike" cap="none" dirty="0">
              <a:solidFill>
                <a:schemeClr val="bg1"/>
              </a:solidFill>
              <a:latin typeface="Calibri"/>
              <a:cs typeface="Calibri"/>
              <a:sym typeface="Arial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3E66FC2-2250-8435-559E-36CE1366C50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650087" y="5414807"/>
            <a:ext cx="528837" cy="31730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3C4EFA5-37CC-3EB9-41FD-0A7003FC866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699808" y="225185"/>
            <a:ext cx="975880" cy="261861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2767" userDrawn="1">
          <p15:clr>
            <a:srgbClr val="F26B43"/>
          </p15:clr>
        </p15:guide>
        <p15:guide id="3" pos="2993" userDrawn="1">
          <p15:clr>
            <a:srgbClr val="F26B43"/>
          </p15:clr>
        </p15:guide>
        <p15:guide id="4" pos="317" userDrawn="1">
          <p15:clr>
            <a:srgbClr val="F26B43"/>
          </p15:clr>
        </p15:guide>
        <p15:guide id="5" pos="5443" userDrawn="1">
          <p15:clr>
            <a:srgbClr val="F26B43"/>
          </p15:clr>
        </p15:guide>
        <p15:guide id="6" orient="horz" pos="303" userDrawn="1">
          <p15:clr>
            <a:srgbClr val="F26B43"/>
          </p15:clr>
        </p15:guide>
        <p15:guide id="7" orient="horz" pos="530" userDrawn="1">
          <p15:clr>
            <a:srgbClr val="F26B43"/>
          </p15:clr>
        </p15:guide>
        <p15:guide id="8" orient="horz" pos="32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C569A68-ECF2-82B2-E610-A947184AB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07" y="1"/>
            <a:ext cx="9167814" cy="5714999"/>
          </a:xfrm>
          <a:prstGeom prst="rect">
            <a:avLst/>
          </a:prstGeom>
        </p:spPr>
      </p:pic>
      <p:sp>
        <p:nvSpPr>
          <p:cNvPr id="36" name="Google Shape;36;p1"/>
          <p:cNvSpPr txBox="1"/>
          <p:nvPr/>
        </p:nvSpPr>
        <p:spPr>
          <a:xfrm>
            <a:off x="4949021" y="1076234"/>
            <a:ext cx="3726666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noProof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ENGLISH LEVEL B1 - II</a:t>
            </a:r>
            <a:endParaRPr lang="en-US" sz="1800" noProof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Google Shape;48;p1"/>
          <p:cNvSpPr/>
          <p:nvPr/>
        </p:nvSpPr>
        <p:spPr>
          <a:xfrm>
            <a:off x="4938719" y="2492189"/>
            <a:ext cx="3736968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en-US" sz="3200" noProof="0" dirty="0">
                <a:solidFill>
                  <a:schemeClr val="bg1"/>
                </a:solidFill>
                <a:latin typeface="Graphik Regular" panose="020B0503030202060203" pitchFamily="34" charset="77"/>
                <a:cs typeface="Arial"/>
              </a:rPr>
              <a:t>TALKING ABOUT </a:t>
            </a:r>
            <a:r>
              <a:rPr lang="en-US" sz="3200" noProof="0" dirty="0">
                <a:solidFill>
                  <a:schemeClr val="bg1"/>
                </a:solidFill>
                <a:latin typeface="Graphik Bold" panose="020B0503030202060203" pitchFamily="34" charset="77"/>
                <a:cs typeface="Arial"/>
              </a:rPr>
              <a:t>UNIVERSITY LIFE</a:t>
            </a:r>
          </a:p>
        </p:txBody>
      </p:sp>
      <p:sp>
        <p:nvSpPr>
          <p:cNvPr id="50" name="Google Shape;50;p1"/>
          <p:cNvSpPr txBox="1"/>
          <p:nvPr/>
        </p:nvSpPr>
        <p:spPr>
          <a:xfrm>
            <a:off x="4938719" y="2165718"/>
            <a:ext cx="145764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noProof="0" dirty="0">
                <a:solidFill>
                  <a:srgbClr val="FFC000"/>
                </a:solidFill>
                <a:latin typeface="Calibri"/>
                <a:cs typeface="Calibri"/>
              </a:rPr>
              <a:t>Lesson</a:t>
            </a:r>
            <a:r>
              <a:rPr lang="en-US" sz="1600" b="1" noProof="0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05</a:t>
            </a:r>
            <a:endParaRPr lang="en-US" sz="1100" noProof="0" dirty="0">
              <a:solidFill>
                <a:srgbClr val="FFC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87103B4-ABC8-2608-1E4D-848643B3869D}"/>
              </a:ext>
            </a:extLst>
          </p:cNvPr>
          <p:cNvCxnSpPr>
            <a:cxnSpLocks/>
          </p:cNvCxnSpPr>
          <p:nvPr/>
        </p:nvCxnSpPr>
        <p:spPr>
          <a:xfrm>
            <a:off x="4938719" y="1011128"/>
            <a:ext cx="3736969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03E657B5-3283-4462-30F8-EC02D005AB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9175" y="612094"/>
            <a:ext cx="1300444" cy="3489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BD14A-C94C-DD53-D0CA-0CC164FA5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C18ACE90-9150-B524-3087-2D1EC21482BB}"/>
              </a:ext>
            </a:extLst>
          </p:cNvPr>
          <p:cNvSpPr/>
          <p:nvPr/>
        </p:nvSpPr>
        <p:spPr>
          <a:xfrm>
            <a:off x="0" y="5198284"/>
            <a:ext cx="4603750" cy="516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2" name="Google Shape;36;p1">
            <a:extLst>
              <a:ext uri="{FF2B5EF4-FFF2-40B4-BE49-F238E27FC236}">
                <a16:creationId xmlns:a16="http://schemas.microsoft.com/office/drawing/2014/main" id="{877CEC08-8CF7-CA90-FC17-BBEE4990E9DE}"/>
              </a:ext>
            </a:extLst>
          </p:cNvPr>
          <p:cNvSpPr txBox="1"/>
          <p:nvPr/>
        </p:nvSpPr>
        <p:spPr>
          <a:xfrm>
            <a:off x="570797" y="4527076"/>
            <a:ext cx="214022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noProof="0" dirty="0">
                <a:solidFill>
                  <a:srgbClr val="033645"/>
                </a:solidFill>
                <a:latin typeface="Graphik Regular" panose="020B0503030202060203" pitchFamily="34" charset="77"/>
                <a:cs typeface="Calibri" panose="020F0502020204030204" pitchFamily="34" charset="0"/>
              </a:rPr>
              <a:t>ENGLISH</a:t>
            </a:r>
            <a:r>
              <a:rPr lang="en-US" sz="2800" noProof="0" dirty="0">
                <a:solidFill>
                  <a:srgbClr val="033645"/>
                </a:solidFill>
                <a:latin typeface="Graphik Bold" panose="020B0503030202060203" pitchFamily="34" charset="77"/>
                <a:cs typeface="Calibri" panose="020F0502020204030204" pitchFamily="34" charset="0"/>
              </a:rPr>
              <a:t> LEVEL B1 - II</a:t>
            </a:r>
            <a:endParaRPr lang="en-US" sz="4000" noProof="0" dirty="0">
              <a:solidFill>
                <a:srgbClr val="033645"/>
              </a:solidFill>
              <a:latin typeface="Graphik Bold" panose="020B0503030202060203" pitchFamily="34" charset="77"/>
              <a:cs typeface="Calibri" panose="020F0502020204030204" pitchFamily="34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48379F6-CC42-CF1A-9C5A-D2FC91AD7539}"/>
              </a:ext>
            </a:extLst>
          </p:cNvPr>
          <p:cNvSpPr/>
          <p:nvPr/>
        </p:nvSpPr>
        <p:spPr>
          <a:xfrm>
            <a:off x="2893495" y="-10570"/>
            <a:ext cx="783156" cy="5736140"/>
          </a:xfrm>
          <a:prstGeom prst="rect">
            <a:avLst/>
          </a:prstGeom>
          <a:solidFill>
            <a:srgbClr val="FDC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7B31485-BEC7-6D50-C0B7-6E04996CBE7A}"/>
              </a:ext>
            </a:extLst>
          </p:cNvPr>
          <p:cNvSpPr/>
          <p:nvPr/>
        </p:nvSpPr>
        <p:spPr>
          <a:xfrm>
            <a:off x="3676651" y="1426"/>
            <a:ext cx="2121231" cy="5715000"/>
          </a:xfrm>
          <a:prstGeom prst="rect">
            <a:avLst/>
          </a:prstGeom>
          <a:solidFill>
            <a:srgbClr val="033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Calibri" panose="020F0502020204030204" pitchFamily="34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BA639A89-5956-DE08-5F85-786AFD88E1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109" r="20674" b="1313"/>
          <a:stretch/>
        </p:blipFill>
        <p:spPr>
          <a:xfrm>
            <a:off x="5797882" y="0"/>
            <a:ext cx="3411901" cy="572557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298E5D9-8E41-244E-5978-B2490D09F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70184"/>
            <a:ext cx="484295" cy="656545"/>
          </a:xfrm>
          <a:prstGeom prst="rect">
            <a:avLst/>
          </a:prstGeom>
        </p:spPr>
      </p:pic>
      <p:sp>
        <p:nvSpPr>
          <p:cNvPr id="9" name="Google Shape;48;p1">
            <a:extLst>
              <a:ext uri="{FF2B5EF4-FFF2-40B4-BE49-F238E27FC236}">
                <a16:creationId xmlns:a16="http://schemas.microsoft.com/office/drawing/2014/main" id="{A6620EA0-50AA-DED5-D767-502678B5E91A}"/>
              </a:ext>
            </a:extLst>
          </p:cNvPr>
          <p:cNvSpPr/>
          <p:nvPr/>
        </p:nvSpPr>
        <p:spPr>
          <a:xfrm>
            <a:off x="3747059" y="2973200"/>
            <a:ext cx="174141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SzPts val="2000"/>
            </a:pPr>
            <a:r>
              <a:rPr lang="en-US" sz="1100" noProof="0" dirty="0">
                <a:solidFill>
                  <a:schemeClr val="bg1"/>
                </a:solidFill>
                <a:latin typeface="Graphik Regular" panose="020B0503030202060203" pitchFamily="34" charset="77"/>
                <a:sym typeface="Play"/>
              </a:rPr>
              <a:t>Talk to others about </a:t>
            </a:r>
            <a:r>
              <a:rPr lang="en-US" sz="1100" b="1" noProof="0" dirty="0">
                <a:solidFill>
                  <a:schemeClr val="bg1"/>
                </a:solidFill>
                <a:latin typeface="Graphik Bold" panose="020B0503030202060203" pitchFamily="34" charset="77"/>
                <a:sym typeface="Play"/>
              </a:rPr>
              <a:t>university life</a:t>
            </a:r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A9F60575-488D-FD89-642D-460591927FAF}"/>
              </a:ext>
            </a:extLst>
          </p:cNvPr>
          <p:cNvGrpSpPr/>
          <p:nvPr/>
        </p:nvGrpSpPr>
        <p:grpSpPr>
          <a:xfrm>
            <a:off x="3063720" y="2947318"/>
            <a:ext cx="489729" cy="316419"/>
            <a:chOff x="3063720" y="2947318"/>
            <a:chExt cx="489729" cy="316419"/>
          </a:xfrm>
        </p:grpSpPr>
        <p:sp>
          <p:nvSpPr>
            <p:cNvPr id="14" name="Google Shape;36;p1">
              <a:extLst>
                <a:ext uri="{FF2B5EF4-FFF2-40B4-BE49-F238E27FC236}">
                  <a16:creationId xmlns:a16="http://schemas.microsoft.com/office/drawing/2014/main" id="{35D27EAC-8D03-9220-D25D-4A8AFACEDB97}"/>
                </a:ext>
              </a:extLst>
            </p:cNvPr>
            <p:cNvSpPr txBox="1"/>
            <p:nvPr/>
          </p:nvSpPr>
          <p:spPr>
            <a:xfrm>
              <a:off x="3063720" y="2947318"/>
              <a:ext cx="489729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noProof="0" dirty="0">
                  <a:solidFill>
                    <a:schemeClr val="bg1"/>
                  </a:solidFill>
                  <a:latin typeface="Graphik Bold" panose="020B0503030202060203" pitchFamily="34" charset="77"/>
                  <a:ea typeface="Calibri"/>
                  <a:cs typeface="Calibri"/>
                  <a:sym typeface="Calibri"/>
                </a:rPr>
                <a:t>01</a:t>
              </a:r>
              <a:endParaRPr lang="en-US" sz="2000" b="1" noProof="0" dirty="0">
                <a:solidFill>
                  <a:schemeClr val="bg1"/>
                </a:solidFill>
                <a:latin typeface="Graphik Bold" panose="020B0503030202060203" pitchFamily="34" charset="77"/>
              </a:endParaRPr>
            </a:p>
          </p:txBody>
        </p: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CAA21BF9-C03D-5CFA-1070-E9980362B025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66" y="3263737"/>
              <a:ext cx="3067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9293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130F999-0815-33A2-1B2D-00DC8F7ECE86}"/>
              </a:ext>
            </a:extLst>
          </p:cNvPr>
          <p:cNvSpPr txBox="1"/>
          <p:nvPr/>
        </p:nvSpPr>
        <p:spPr>
          <a:xfrm>
            <a:off x="438912" y="4889698"/>
            <a:ext cx="45902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SzPts val="1800"/>
            </a:pPr>
            <a:r>
              <a:rPr lang="en-US" sz="1400" noProof="0" dirty="0">
                <a:highlight>
                  <a:srgbClr val="FFFF00"/>
                </a:highlight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INSERTAR DIÁLOGO ALTISSIA</a:t>
            </a:r>
            <a:endParaRPr lang="en-US" sz="12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Google Shape;181;p11">
            <a:extLst>
              <a:ext uri="{FF2B5EF4-FFF2-40B4-BE49-F238E27FC236}">
                <a16:creationId xmlns:a16="http://schemas.microsoft.com/office/drawing/2014/main" id="{130342EA-A1A6-71CB-F9EB-FD68640A1884}"/>
              </a:ext>
            </a:extLst>
          </p:cNvPr>
          <p:cNvSpPr txBox="1"/>
          <p:nvPr/>
        </p:nvSpPr>
        <p:spPr>
          <a:xfrm>
            <a:off x="506796" y="849124"/>
            <a:ext cx="3904720" cy="995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>
              <a:spcAft>
                <a:spcPts val="1000"/>
              </a:spcAft>
              <a:buSzPts val="1000"/>
              <a:buNone/>
              <a:tabLst>
                <a:tab pos="457200" algn="l"/>
              </a:tabLst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TALKING ABOUT UNIVERSITY LIFE CONTEXT</a:t>
            </a:r>
          </a:p>
          <a:p>
            <a:pPr>
              <a:spcAft>
                <a:spcPts val="1000"/>
              </a:spcAft>
              <a:buSzPts val="1000"/>
              <a:tabLst>
                <a:tab pos="457200" algn="l"/>
              </a:tabLst>
            </a:pPr>
            <a:r>
              <a:rPr lang="en-US" sz="1600" b="1" kern="10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  <a:sym typeface="Play"/>
              </a:rPr>
              <a:t>Listen to the conversation of Talking about University and answer the questions below:</a:t>
            </a:r>
            <a:endParaRPr lang="en-US" sz="1600" b="1" kern="100" dirty="0">
              <a:solidFill>
                <a:srgbClr val="01ADE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0F7EA0C2-D7A9-9F42-5C1D-51275D3230A4}"/>
              </a:ext>
            </a:extLst>
          </p:cNvPr>
          <p:cNvGrpSpPr/>
          <p:nvPr/>
        </p:nvGrpSpPr>
        <p:grpSpPr>
          <a:xfrm>
            <a:off x="523310" y="2043631"/>
            <a:ext cx="4048690" cy="434985"/>
            <a:chOff x="523310" y="2043631"/>
            <a:chExt cx="4048690" cy="434985"/>
          </a:xfrm>
        </p:grpSpPr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963A0457-72A7-BE7C-0332-5273E275B451}"/>
                </a:ext>
              </a:extLst>
            </p:cNvPr>
            <p:cNvGrpSpPr/>
            <p:nvPr/>
          </p:nvGrpSpPr>
          <p:grpSpPr>
            <a:xfrm>
              <a:off x="1026055" y="2043631"/>
              <a:ext cx="3545945" cy="434985"/>
              <a:chOff x="846668" y="2043631"/>
              <a:chExt cx="3545945" cy="434985"/>
            </a:xfrm>
          </p:grpSpPr>
          <p:sp>
            <p:nvSpPr>
              <p:cNvPr id="7" name="Triángulo rectángulo 6">
                <a:extLst>
                  <a:ext uri="{FF2B5EF4-FFF2-40B4-BE49-F238E27FC236}">
                    <a16:creationId xmlns:a16="http://schemas.microsoft.com/office/drawing/2014/main" id="{C38A4672-B6C5-14F5-81E4-87D9545EC1DA}"/>
                  </a:ext>
                </a:extLst>
              </p:cNvPr>
              <p:cNvSpPr/>
              <p:nvPr/>
            </p:nvSpPr>
            <p:spPr>
              <a:xfrm rot="5400000">
                <a:off x="4102947" y="2167016"/>
                <a:ext cx="291129" cy="288203"/>
              </a:xfrm>
              <a:prstGeom prst="rtTriangle">
                <a:avLst/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" name="Rectángulo redondeado 7">
                <a:extLst>
                  <a:ext uri="{FF2B5EF4-FFF2-40B4-BE49-F238E27FC236}">
                    <a16:creationId xmlns:a16="http://schemas.microsoft.com/office/drawing/2014/main" id="{3545DE6C-5DCD-1E74-862D-1C3829AB59F7}"/>
                  </a:ext>
                </a:extLst>
              </p:cNvPr>
              <p:cNvSpPr/>
              <p:nvPr/>
            </p:nvSpPr>
            <p:spPr>
              <a:xfrm>
                <a:off x="846668" y="2043631"/>
                <a:ext cx="3385461" cy="434985"/>
              </a:xfrm>
              <a:prstGeom prst="roundRect">
                <a:avLst>
                  <a:gd name="adj" fmla="val 21298"/>
                </a:avLst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0" rIns="108000" bIns="0" rtlCol="0" anchor="ctr"/>
              <a:lstStyle/>
              <a:p>
                <a:pPr>
                  <a:buSzPts val="2800"/>
                </a:pPr>
                <a:r>
                  <a:rPr lang="en-US" sz="1200" kern="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  <a:sym typeface="Play"/>
                  </a:rPr>
                  <a:t>Where can Kathryn find information about the rooms for her classes?</a:t>
                </a:r>
                <a:endParaRPr lang="en-US" sz="1200" kern="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E5A7E99B-D581-8BCA-52DE-121238820325}"/>
                </a:ext>
              </a:extLst>
            </p:cNvPr>
            <p:cNvSpPr/>
            <p:nvPr/>
          </p:nvSpPr>
          <p:spPr>
            <a:xfrm>
              <a:off x="523310" y="2065565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1800" b="1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  <a:endParaRPr lang="es-ES_tradnl" sz="16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8" name="Grupo 27">
            <a:extLst>
              <a:ext uri="{FF2B5EF4-FFF2-40B4-BE49-F238E27FC236}">
                <a16:creationId xmlns:a16="http://schemas.microsoft.com/office/drawing/2014/main" id="{F376EFA9-FEAD-31D6-AD40-04734ABF5200}"/>
              </a:ext>
            </a:extLst>
          </p:cNvPr>
          <p:cNvGrpSpPr/>
          <p:nvPr/>
        </p:nvGrpSpPr>
        <p:grpSpPr>
          <a:xfrm>
            <a:off x="523310" y="2711711"/>
            <a:ext cx="4048690" cy="434985"/>
            <a:chOff x="523310" y="2665723"/>
            <a:chExt cx="4048690" cy="434985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E12345ED-A25F-F272-54C9-1E39A34158AB}"/>
                </a:ext>
              </a:extLst>
            </p:cNvPr>
            <p:cNvGrpSpPr/>
            <p:nvPr/>
          </p:nvGrpSpPr>
          <p:grpSpPr>
            <a:xfrm>
              <a:off x="1026055" y="2665723"/>
              <a:ext cx="3545945" cy="434985"/>
              <a:chOff x="846668" y="2043631"/>
              <a:chExt cx="3545945" cy="434985"/>
            </a:xfrm>
          </p:grpSpPr>
          <p:sp>
            <p:nvSpPr>
              <p:cNvPr id="10" name="Triángulo rectángulo 9">
                <a:extLst>
                  <a:ext uri="{FF2B5EF4-FFF2-40B4-BE49-F238E27FC236}">
                    <a16:creationId xmlns:a16="http://schemas.microsoft.com/office/drawing/2014/main" id="{D561B41C-15AD-F67F-3ACE-24CCC40E89A3}"/>
                  </a:ext>
                </a:extLst>
              </p:cNvPr>
              <p:cNvSpPr/>
              <p:nvPr/>
            </p:nvSpPr>
            <p:spPr>
              <a:xfrm rot="5400000">
                <a:off x="4102947" y="2167016"/>
                <a:ext cx="291129" cy="288203"/>
              </a:xfrm>
              <a:prstGeom prst="rtTriangle">
                <a:avLst/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" name="Rectángulo redondeado 10">
                <a:extLst>
                  <a:ext uri="{FF2B5EF4-FFF2-40B4-BE49-F238E27FC236}">
                    <a16:creationId xmlns:a16="http://schemas.microsoft.com/office/drawing/2014/main" id="{DE80F293-48DA-75F5-4C2E-E6F4D3A59C97}"/>
                  </a:ext>
                </a:extLst>
              </p:cNvPr>
              <p:cNvSpPr/>
              <p:nvPr/>
            </p:nvSpPr>
            <p:spPr>
              <a:xfrm>
                <a:off x="846668" y="2043631"/>
                <a:ext cx="3385461" cy="434985"/>
              </a:xfrm>
              <a:prstGeom prst="roundRect">
                <a:avLst>
                  <a:gd name="adj" fmla="val 21298"/>
                </a:avLst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0" rIns="108000" bIns="0" rtlCol="0" anchor="ctr"/>
              <a:lstStyle/>
              <a:p>
                <a:pPr>
                  <a:buSzPts val="2800"/>
                </a:pPr>
                <a:r>
                  <a:rPr lang="en-US" sz="1200" kern="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  <a:sym typeface="Play"/>
                  </a:rPr>
                  <a:t>Why did Henry choose to specialize in general medicine?</a:t>
                </a:r>
                <a:endParaRPr lang="en-US" sz="1200" kern="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879E8C18-4052-BA95-D762-3CD681A4C1CC}"/>
                </a:ext>
              </a:extLst>
            </p:cNvPr>
            <p:cNvSpPr/>
            <p:nvPr/>
          </p:nvSpPr>
          <p:spPr>
            <a:xfrm>
              <a:off x="523310" y="2686289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1800" b="1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endParaRPr lang="es-ES_tradnl" sz="16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7" name="Grupo 26">
            <a:extLst>
              <a:ext uri="{FF2B5EF4-FFF2-40B4-BE49-F238E27FC236}">
                <a16:creationId xmlns:a16="http://schemas.microsoft.com/office/drawing/2014/main" id="{53601C56-D758-446B-18E6-45843EAAEC7A}"/>
              </a:ext>
            </a:extLst>
          </p:cNvPr>
          <p:cNvGrpSpPr/>
          <p:nvPr/>
        </p:nvGrpSpPr>
        <p:grpSpPr>
          <a:xfrm>
            <a:off x="523310" y="3379791"/>
            <a:ext cx="4048690" cy="434985"/>
            <a:chOff x="523310" y="3302805"/>
            <a:chExt cx="4048690" cy="434985"/>
          </a:xfrm>
        </p:grpSpPr>
        <p:grpSp>
          <p:nvGrpSpPr>
            <p:cNvPr id="12" name="Grupo 11">
              <a:extLst>
                <a:ext uri="{FF2B5EF4-FFF2-40B4-BE49-F238E27FC236}">
                  <a16:creationId xmlns:a16="http://schemas.microsoft.com/office/drawing/2014/main" id="{CAA88387-35B7-5883-3830-3DFC7B0EF559}"/>
                </a:ext>
              </a:extLst>
            </p:cNvPr>
            <p:cNvGrpSpPr/>
            <p:nvPr/>
          </p:nvGrpSpPr>
          <p:grpSpPr>
            <a:xfrm>
              <a:off x="1026055" y="3302805"/>
              <a:ext cx="3545945" cy="434985"/>
              <a:chOff x="846668" y="2043631"/>
              <a:chExt cx="3545945" cy="434985"/>
            </a:xfrm>
          </p:grpSpPr>
          <p:sp>
            <p:nvSpPr>
              <p:cNvPr id="13" name="Triángulo rectángulo 12">
                <a:extLst>
                  <a:ext uri="{FF2B5EF4-FFF2-40B4-BE49-F238E27FC236}">
                    <a16:creationId xmlns:a16="http://schemas.microsoft.com/office/drawing/2014/main" id="{03C76304-3DB1-A7C1-9FC1-DADB0D7DD618}"/>
                  </a:ext>
                </a:extLst>
              </p:cNvPr>
              <p:cNvSpPr/>
              <p:nvPr/>
            </p:nvSpPr>
            <p:spPr>
              <a:xfrm rot="5400000">
                <a:off x="4102947" y="2167016"/>
                <a:ext cx="291129" cy="288203"/>
              </a:xfrm>
              <a:prstGeom prst="rtTriangle">
                <a:avLst/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" name="Rectángulo redondeado 13">
                <a:extLst>
                  <a:ext uri="{FF2B5EF4-FFF2-40B4-BE49-F238E27FC236}">
                    <a16:creationId xmlns:a16="http://schemas.microsoft.com/office/drawing/2014/main" id="{E15B30D8-846D-CE89-73AC-184FB88B5B31}"/>
                  </a:ext>
                </a:extLst>
              </p:cNvPr>
              <p:cNvSpPr/>
              <p:nvPr/>
            </p:nvSpPr>
            <p:spPr>
              <a:xfrm>
                <a:off x="846668" y="2043631"/>
                <a:ext cx="3385461" cy="434985"/>
              </a:xfrm>
              <a:prstGeom prst="roundRect">
                <a:avLst>
                  <a:gd name="adj" fmla="val 21298"/>
                </a:avLst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0" rIns="108000" bIns="0" rtlCol="0" anchor="ctr"/>
              <a:lstStyle/>
              <a:p>
                <a:pPr>
                  <a:buSzPts val="2800"/>
                </a:pPr>
                <a:r>
                  <a:rPr lang="en-US" sz="1200" kern="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  <a:sym typeface="Play"/>
                  </a:rPr>
                  <a:t>What challenges did Kathryn face during her first year at university?</a:t>
                </a:r>
                <a:endParaRPr lang="en-US" sz="1200" kern="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A5D40298-4A9E-6D26-5C8C-F26549136537}"/>
                </a:ext>
              </a:extLst>
            </p:cNvPr>
            <p:cNvSpPr/>
            <p:nvPr/>
          </p:nvSpPr>
          <p:spPr>
            <a:xfrm>
              <a:off x="523310" y="3320362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1800" b="1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endParaRPr lang="es-ES_tradnl" sz="16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8" name="Google Shape;187;p11">
            <a:extLst>
              <a:ext uri="{FF2B5EF4-FFF2-40B4-BE49-F238E27FC236}">
                <a16:creationId xmlns:a16="http://schemas.microsoft.com/office/drawing/2014/main" id="{4CBD90E9-E808-5675-4FE8-6BE770689AF9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UNIVERSITY LIFE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ECB9C330-019C-437A-A691-5CFFACAC2E4E}"/>
              </a:ext>
            </a:extLst>
          </p:cNvPr>
          <p:cNvGrpSpPr/>
          <p:nvPr/>
        </p:nvGrpSpPr>
        <p:grpSpPr>
          <a:xfrm>
            <a:off x="523310" y="4047871"/>
            <a:ext cx="4048690" cy="434985"/>
            <a:chOff x="523310" y="4047871"/>
            <a:chExt cx="4048690" cy="434985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253C39FB-DB20-174B-E524-DB08361E9D06}"/>
                </a:ext>
              </a:extLst>
            </p:cNvPr>
            <p:cNvGrpSpPr/>
            <p:nvPr/>
          </p:nvGrpSpPr>
          <p:grpSpPr>
            <a:xfrm>
              <a:off x="1026055" y="4047871"/>
              <a:ext cx="3545945" cy="434985"/>
              <a:chOff x="846668" y="2043631"/>
              <a:chExt cx="3545945" cy="434985"/>
            </a:xfrm>
          </p:grpSpPr>
          <p:sp>
            <p:nvSpPr>
              <p:cNvPr id="20" name="Triángulo rectángulo 19">
                <a:extLst>
                  <a:ext uri="{FF2B5EF4-FFF2-40B4-BE49-F238E27FC236}">
                    <a16:creationId xmlns:a16="http://schemas.microsoft.com/office/drawing/2014/main" id="{9C98656D-7968-C0CB-C73E-3EB65FC968BF}"/>
                  </a:ext>
                </a:extLst>
              </p:cNvPr>
              <p:cNvSpPr/>
              <p:nvPr/>
            </p:nvSpPr>
            <p:spPr>
              <a:xfrm rot="5400000">
                <a:off x="4102947" y="2167016"/>
                <a:ext cx="291129" cy="288203"/>
              </a:xfrm>
              <a:prstGeom prst="rtTriangle">
                <a:avLst/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sz="1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" name="Rectángulo redondeado 20">
                <a:extLst>
                  <a:ext uri="{FF2B5EF4-FFF2-40B4-BE49-F238E27FC236}">
                    <a16:creationId xmlns:a16="http://schemas.microsoft.com/office/drawing/2014/main" id="{0B5CA0C0-C381-25EC-48AB-C1B45A616354}"/>
                  </a:ext>
                </a:extLst>
              </p:cNvPr>
              <p:cNvSpPr/>
              <p:nvPr/>
            </p:nvSpPr>
            <p:spPr>
              <a:xfrm>
                <a:off x="846668" y="2043631"/>
                <a:ext cx="3385461" cy="434985"/>
              </a:xfrm>
              <a:prstGeom prst="roundRect">
                <a:avLst>
                  <a:gd name="adj" fmla="val 21298"/>
                </a:avLst>
              </a:prstGeom>
              <a:solidFill>
                <a:srgbClr val="F9E5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0" rIns="108000" bIns="0" rtlCol="0" anchor="ctr"/>
              <a:lstStyle/>
              <a:p>
                <a:pPr>
                  <a:buSzPts val="2800"/>
                </a:pPr>
                <a:r>
                  <a:rPr lang="en-US" sz="1200" kern="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  <a:sym typeface="Play"/>
                  </a:rPr>
                  <a:t>Why does Kathryn prefer studying at the library in the evening?</a:t>
                </a:r>
              </a:p>
            </p:txBody>
          </p:sp>
        </p:grp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4077E20C-416A-20F2-EA4E-18E17DB82457}"/>
                </a:ext>
              </a:extLst>
            </p:cNvPr>
            <p:cNvSpPr/>
            <p:nvPr/>
          </p:nvSpPr>
          <p:spPr>
            <a:xfrm>
              <a:off x="523310" y="4065428"/>
              <a:ext cx="413051" cy="413051"/>
            </a:xfrm>
            <a:prstGeom prst="ellipse">
              <a:avLst/>
            </a:prstGeom>
            <a:solidFill>
              <a:srgbClr val="01AD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_tradnl" sz="1800" b="1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  <a:endParaRPr lang="es-ES_tradnl" sz="16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25" name="Imagen 24">
            <a:extLst>
              <a:ext uri="{FF2B5EF4-FFF2-40B4-BE49-F238E27FC236}">
                <a16:creationId xmlns:a16="http://schemas.microsoft.com/office/drawing/2014/main" id="{0A8A20F8-8C0C-0AFC-1999-B85863366F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849124"/>
            <a:ext cx="4392611" cy="43483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3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t="1196"/>
          <a:stretch/>
        </p:blipFill>
        <p:spPr>
          <a:xfrm>
            <a:off x="503239" y="2913506"/>
            <a:ext cx="3889374" cy="226604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05" name="Google Shape;105;p3"/>
          <p:cNvPicPr preferRelativeResize="0"/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751389" y="2338540"/>
            <a:ext cx="3889374" cy="131454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06" name="Google Shape;106;p3"/>
          <p:cNvPicPr preferRelativeResize="0"/>
          <p:nvPr/>
        </p:nvPicPr>
        <p:blipFill rotWithShape="1"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751389" y="3800992"/>
            <a:ext cx="3889374" cy="137855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DD509B5-76A7-A999-93E0-95101CF31BC4}"/>
              </a:ext>
            </a:extLst>
          </p:cNvPr>
          <p:cNvSpPr txBox="1"/>
          <p:nvPr/>
        </p:nvSpPr>
        <p:spPr>
          <a:xfrm>
            <a:off x="503238" y="841375"/>
            <a:ext cx="8137525" cy="15594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1000"/>
              </a:spcAft>
            </a:pPr>
            <a:r>
              <a:rPr lang="en-US" sz="1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TALKING ABOUT UNIVERSITY LIFE CONTEXT</a:t>
            </a:r>
          </a:p>
          <a:p>
            <a:pPr>
              <a:spcAft>
                <a:spcPts val="600"/>
              </a:spcAft>
            </a:pPr>
            <a:r>
              <a:rPr lang="en-US" sz="1400" b="1" noProof="0" dirty="0">
                <a:solidFill>
                  <a:srgbClr val="00B0F0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Fill in the blanks with the correct vocabulary word</a:t>
            </a:r>
            <a:endParaRPr lang="en-US" sz="1400" b="1" dirty="0">
              <a:solidFill>
                <a:srgbClr val="00B0F0"/>
              </a:solidFill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  <a:p>
            <a:pPr marL="228600" indent="-228600">
              <a:buClr>
                <a:srgbClr val="00B0F0"/>
              </a:buClr>
              <a:buFont typeface="+mj-lt"/>
              <a:buAutoNum type="arabicPeriod"/>
            </a:pPr>
            <a:r>
              <a:rPr lang="en-US" sz="15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I need to check my class schedule on the ____.</a:t>
            </a:r>
            <a:endParaRPr lang="en-US" sz="1500" dirty="0">
              <a:solidFill>
                <a:schemeClr val="dk1"/>
              </a:solidFill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  <a:p>
            <a:pPr marL="228600" indent="-228600">
              <a:buClr>
                <a:srgbClr val="00B0F0"/>
              </a:buClr>
              <a:buFont typeface="+mj-lt"/>
              <a:buAutoNum type="arabicPeriod"/>
            </a:pPr>
            <a:r>
              <a:rPr lang="en-US" sz="15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Many students prefer to study in the ____, especially before exams.</a:t>
            </a:r>
            <a:endParaRPr lang="en-US" sz="1500" dirty="0">
              <a:solidFill>
                <a:schemeClr val="dk1"/>
              </a:solidFill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  <a:p>
            <a:pPr marL="228600" indent="-228600">
              <a:buClr>
                <a:srgbClr val="00B0F0"/>
              </a:buClr>
              <a:buFont typeface="+mj-lt"/>
              <a:buAutoNum type="arabicPeriod"/>
            </a:pPr>
            <a:r>
              <a:rPr lang="en-US" sz="15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Kathryn went to the ____ to ask about her timetable.</a:t>
            </a:r>
            <a:endParaRPr lang="en-US" sz="1500" dirty="0">
              <a:solidFill>
                <a:schemeClr val="dk1"/>
              </a:solidFill>
              <a:latin typeface="Calibri" panose="020F0502020204030204" pitchFamily="34" charset="0"/>
              <a:ea typeface="Play"/>
              <a:cs typeface="Calibri" panose="020F0502020204030204" pitchFamily="34" charset="0"/>
              <a:sym typeface="Play"/>
            </a:endParaRPr>
          </a:p>
          <a:p>
            <a:pPr marL="228600" indent="-228600">
              <a:buClr>
                <a:srgbClr val="00B0F0"/>
              </a:buClr>
              <a:buFont typeface="+mj-lt"/>
              <a:buAutoNum type="arabicPeriod"/>
            </a:pPr>
            <a:r>
              <a:rPr lang="en-US" sz="1500" noProof="0" dirty="0">
                <a:solidFill>
                  <a:schemeClr val="dk1"/>
                </a:solidFill>
                <a:latin typeface="Calibri" panose="020F0502020204030204" pitchFamily="34" charset="0"/>
                <a:ea typeface="Play"/>
                <a:cs typeface="Calibri" panose="020F0502020204030204" pitchFamily="34" charset="0"/>
                <a:sym typeface="Play"/>
              </a:rPr>
              <a:t>Henry decided to specialize in ____.</a:t>
            </a:r>
            <a:endParaRPr lang="es-ES_tradnl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87;p11">
            <a:extLst>
              <a:ext uri="{FF2B5EF4-FFF2-40B4-BE49-F238E27FC236}">
                <a16:creationId xmlns:a16="http://schemas.microsoft.com/office/drawing/2014/main" id="{9056F871-8CAA-EFC1-2064-F933AD907206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UNIVERSITY LIFE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>
            <a:off x="503238" y="4079366"/>
            <a:ext cx="388937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Clr>
                <a:schemeClr val="dk1"/>
              </a:buClr>
              <a:buSzPts val="1800"/>
            </a:pPr>
            <a:r>
              <a:rPr lang="en-US" sz="1500" noProof="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Role-play a conversation between two students discussing their academic plans and study habits.</a:t>
            </a:r>
            <a:endParaRPr lang="en-US" sz="15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9B399A8C-2211-57ED-C77B-C620195E94FD}"/>
              </a:ext>
            </a:extLst>
          </p:cNvPr>
          <p:cNvGrpSpPr/>
          <p:nvPr/>
        </p:nvGrpSpPr>
        <p:grpSpPr>
          <a:xfrm>
            <a:off x="1026055" y="2043631"/>
            <a:ext cx="3545945" cy="434985"/>
            <a:chOff x="846668" y="2043631"/>
            <a:chExt cx="3545945" cy="434985"/>
          </a:xfrm>
        </p:grpSpPr>
        <p:sp>
          <p:nvSpPr>
            <p:cNvPr id="3" name="Triángulo rectángulo 2">
              <a:extLst>
                <a:ext uri="{FF2B5EF4-FFF2-40B4-BE49-F238E27FC236}">
                  <a16:creationId xmlns:a16="http://schemas.microsoft.com/office/drawing/2014/main" id="{02F4531F-E496-0BD0-F735-CA691CEA6BF4}"/>
                </a:ext>
              </a:extLst>
            </p:cNvPr>
            <p:cNvSpPr/>
            <p:nvPr/>
          </p:nvSpPr>
          <p:spPr>
            <a:xfrm rot="5400000">
              <a:off x="4102947" y="2167016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2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" name="Rectángulo redondeado 3">
              <a:extLst>
                <a:ext uri="{FF2B5EF4-FFF2-40B4-BE49-F238E27FC236}">
                  <a16:creationId xmlns:a16="http://schemas.microsoft.com/office/drawing/2014/main" id="{2F457642-8D10-5A93-AE5F-4B6EDA64CE12}"/>
                </a:ext>
              </a:extLst>
            </p:cNvPr>
            <p:cNvSpPr/>
            <p:nvPr/>
          </p:nvSpPr>
          <p:spPr>
            <a:xfrm>
              <a:off x="846668" y="2043631"/>
              <a:ext cx="3385461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 marL="6350" lvl="1">
                <a:buClr>
                  <a:schemeClr val="dk1"/>
                </a:buClr>
                <a:buSzPts val="1800"/>
              </a:pPr>
              <a:r>
                <a:rPr lang="en-US" sz="1200" noProof="0" dirty="0">
                  <a:solidFill>
                    <a:schemeClr val="dk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What challenges did you face in your first year of university?</a:t>
              </a:r>
              <a:endParaRPr lang="en-US" sz="1200" noProof="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CEED7CDF-253D-15B5-4796-AE995A26325C}"/>
              </a:ext>
            </a:extLst>
          </p:cNvPr>
          <p:cNvGrpSpPr/>
          <p:nvPr/>
        </p:nvGrpSpPr>
        <p:grpSpPr>
          <a:xfrm>
            <a:off x="1026055" y="2665723"/>
            <a:ext cx="3545945" cy="434985"/>
            <a:chOff x="846668" y="2043631"/>
            <a:chExt cx="3545945" cy="434985"/>
          </a:xfrm>
        </p:grpSpPr>
        <p:sp>
          <p:nvSpPr>
            <p:cNvPr id="6" name="Triángulo rectángulo 5">
              <a:extLst>
                <a:ext uri="{FF2B5EF4-FFF2-40B4-BE49-F238E27FC236}">
                  <a16:creationId xmlns:a16="http://schemas.microsoft.com/office/drawing/2014/main" id="{049D7D31-A1F6-F825-7ED3-6B8D48E5F1AF}"/>
                </a:ext>
              </a:extLst>
            </p:cNvPr>
            <p:cNvSpPr/>
            <p:nvPr/>
          </p:nvSpPr>
          <p:spPr>
            <a:xfrm rot="5400000">
              <a:off x="4102947" y="2167016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2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" name="Rectángulo redondeado 6">
              <a:extLst>
                <a:ext uri="{FF2B5EF4-FFF2-40B4-BE49-F238E27FC236}">
                  <a16:creationId xmlns:a16="http://schemas.microsoft.com/office/drawing/2014/main" id="{53675B95-BB1D-6F94-A45E-4D419063C60A}"/>
                </a:ext>
              </a:extLst>
            </p:cNvPr>
            <p:cNvSpPr/>
            <p:nvPr/>
          </p:nvSpPr>
          <p:spPr>
            <a:xfrm>
              <a:off x="846668" y="2043631"/>
              <a:ext cx="3385461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 marL="6350" lvl="1">
                <a:buClr>
                  <a:schemeClr val="dk1"/>
                </a:buClr>
                <a:buSzPts val="1800"/>
              </a:pPr>
              <a:r>
                <a:rPr lang="en-US" sz="1200" dirty="0">
                  <a:solidFill>
                    <a:schemeClr val="dk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How do you usually prepare for exams?</a:t>
              </a:r>
            </a:p>
          </p:txBody>
        </p:sp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4036EF0E-A7B5-E258-5865-42386B874E11}"/>
              </a:ext>
            </a:extLst>
          </p:cNvPr>
          <p:cNvGrpSpPr/>
          <p:nvPr/>
        </p:nvGrpSpPr>
        <p:grpSpPr>
          <a:xfrm>
            <a:off x="1026055" y="3302805"/>
            <a:ext cx="3545945" cy="434985"/>
            <a:chOff x="846668" y="2043631"/>
            <a:chExt cx="3545945" cy="434985"/>
          </a:xfrm>
        </p:grpSpPr>
        <p:sp>
          <p:nvSpPr>
            <p:cNvPr id="9" name="Triángulo rectángulo 8">
              <a:extLst>
                <a:ext uri="{FF2B5EF4-FFF2-40B4-BE49-F238E27FC236}">
                  <a16:creationId xmlns:a16="http://schemas.microsoft.com/office/drawing/2014/main" id="{F7B6C941-A5BE-12B9-E06C-F2547C800436}"/>
                </a:ext>
              </a:extLst>
            </p:cNvPr>
            <p:cNvSpPr/>
            <p:nvPr/>
          </p:nvSpPr>
          <p:spPr>
            <a:xfrm rot="5400000">
              <a:off x="4102947" y="2167016"/>
              <a:ext cx="291129" cy="288203"/>
            </a:xfrm>
            <a:prstGeom prst="rtTriangle">
              <a:avLst/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12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" name="Rectángulo redondeado 9">
              <a:extLst>
                <a:ext uri="{FF2B5EF4-FFF2-40B4-BE49-F238E27FC236}">
                  <a16:creationId xmlns:a16="http://schemas.microsoft.com/office/drawing/2014/main" id="{67879EDA-77F2-1251-9A87-7999FD8390C6}"/>
                </a:ext>
              </a:extLst>
            </p:cNvPr>
            <p:cNvSpPr/>
            <p:nvPr/>
          </p:nvSpPr>
          <p:spPr>
            <a:xfrm>
              <a:off x="846668" y="2043631"/>
              <a:ext cx="3385461" cy="434985"/>
            </a:xfrm>
            <a:prstGeom prst="roundRect">
              <a:avLst>
                <a:gd name="adj" fmla="val 21298"/>
              </a:avLst>
            </a:prstGeom>
            <a:solidFill>
              <a:srgbClr val="F9E5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/>
            <a:lstStyle/>
            <a:p>
              <a:pPr marL="6350" lvl="1">
                <a:buClr>
                  <a:schemeClr val="dk1"/>
                </a:buClr>
                <a:buSzPts val="1800"/>
              </a:pPr>
              <a:r>
                <a:rPr lang="en-US" sz="1200" dirty="0">
                  <a:solidFill>
                    <a:schemeClr val="dk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Where do you prefer to study and why?</a:t>
              </a:r>
            </a:p>
          </p:txBody>
        </p:sp>
      </p:grpSp>
      <p:sp>
        <p:nvSpPr>
          <p:cNvPr id="11" name="Elipse 10">
            <a:extLst>
              <a:ext uri="{FF2B5EF4-FFF2-40B4-BE49-F238E27FC236}">
                <a16:creationId xmlns:a16="http://schemas.microsoft.com/office/drawing/2014/main" id="{839576DD-0F2F-CBD2-0ADD-DA4A6E053A0E}"/>
              </a:ext>
            </a:extLst>
          </p:cNvPr>
          <p:cNvSpPr/>
          <p:nvPr/>
        </p:nvSpPr>
        <p:spPr>
          <a:xfrm>
            <a:off x="523310" y="2065565"/>
            <a:ext cx="413051" cy="413051"/>
          </a:xfrm>
          <a:prstGeom prst="ellipse">
            <a:avLst/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800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s-ES_tradnl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B6CB6485-2ECE-712E-1419-0ACC70AAEAB8}"/>
              </a:ext>
            </a:extLst>
          </p:cNvPr>
          <p:cNvSpPr/>
          <p:nvPr/>
        </p:nvSpPr>
        <p:spPr>
          <a:xfrm>
            <a:off x="523310" y="2686289"/>
            <a:ext cx="413051" cy="413051"/>
          </a:xfrm>
          <a:prstGeom prst="ellipse">
            <a:avLst/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8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s-ES_tradnl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94BCB71B-5FB4-E004-C3BF-78835F1EFC5A}"/>
              </a:ext>
            </a:extLst>
          </p:cNvPr>
          <p:cNvSpPr/>
          <p:nvPr/>
        </p:nvSpPr>
        <p:spPr>
          <a:xfrm>
            <a:off x="523310" y="3320362"/>
            <a:ext cx="413051" cy="413051"/>
          </a:xfrm>
          <a:prstGeom prst="ellipse">
            <a:avLst/>
          </a:prstGeom>
          <a:solidFill>
            <a:srgbClr val="01AD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800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s-ES_tradnl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Google Shape;181;p11">
            <a:extLst>
              <a:ext uri="{FF2B5EF4-FFF2-40B4-BE49-F238E27FC236}">
                <a16:creationId xmlns:a16="http://schemas.microsoft.com/office/drawing/2014/main" id="{27D3A205-6B5F-BF72-7D91-A81BD722A14B}"/>
              </a:ext>
            </a:extLst>
          </p:cNvPr>
          <p:cNvSpPr txBox="1"/>
          <p:nvPr/>
        </p:nvSpPr>
        <p:spPr>
          <a:xfrm>
            <a:off x="506796" y="849124"/>
            <a:ext cx="3904720" cy="943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spcAft>
                <a:spcPts val="1000"/>
              </a:spcAft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PAIR EXERCISE</a:t>
            </a:r>
          </a:p>
          <a:p>
            <a:pPr>
              <a:spcAft>
                <a:spcPts val="600"/>
              </a:spcAft>
              <a:buSzPts val="1000"/>
              <a:tabLst>
                <a:tab pos="457200" algn="l"/>
              </a:tabLst>
            </a:pPr>
            <a:r>
              <a:rPr lang="en-US" sz="1600" b="1" kern="100" dirty="0">
                <a:solidFill>
                  <a:srgbClr val="01ADE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Activity: University Life Discussion</a:t>
            </a:r>
          </a:p>
          <a:p>
            <a:pPr>
              <a:buClr>
                <a:schemeClr val="dk1"/>
              </a:buClr>
              <a:buSzPts val="1800"/>
            </a:pPr>
            <a:r>
              <a:rPr lang="en-US" sz="1600" b="1" noProof="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 with a partner and discuss:</a:t>
            </a:r>
            <a:endParaRPr lang="en-US" sz="1600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30CDEA45-9314-0BC6-B1DF-7A2549A8A7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364"/>
          <a:stretch/>
        </p:blipFill>
        <p:spPr>
          <a:xfrm>
            <a:off x="4751388" y="849124"/>
            <a:ext cx="4392612" cy="3691908"/>
          </a:xfrm>
          <a:prstGeom prst="rect">
            <a:avLst/>
          </a:prstGeom>
        </p:spPr>
      </p:pic>
      <p:sp>
        <p:nvSpPr>
          <p:cNvPr id="17" name="Google Shape;187;p11">
            <a:extLst>
              <a:ext uri="{FF2B5EF4-FFF2-40B4-BE49-F238E27FC236}">
                <a16:creationId xmlns:a16="http://schemas.microsoft.com/office/drawing/2014/main" id="{62C05BAC-38B7-ABDA-769F-AF426C0006CC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UNIVERSITY LIFE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7E9A9262-B2CD-905C-8AD4-21A85E266EF8}"/>
              </a:ext>
            </a:extLst>
          </p:cNvPr>
          <p:cNvSpPr/>
          <p:nvPr/>
        </p:nvSpPr>
        <p:spPr>
          <a:xfrm>
            <a:off x="506793" y="1335379"/>
            <a:ext cx="4844435" cy="3658040"/>
          </a:xfrm>
          <a:prstGeom prst="roundRect">
            <a:avLst>
              <a:gd name="adj" fmla="val 61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8000" tIns="144000" rIns="0" rtlCol="0" anchor="t"/>
          <a:lstStyle/>
          <a:p>
            <a:pPr marL="6350">
              <a:buSzPts val="1000"/>
              <a:tabLst>
                <a:tab pos="1371600" algn="l"/>
              </a:tabLst>
            </a:pPr>
            <a:endParaRPr lang="en-US" sz="1600" b="1" dirty="0">
              <a:solidFill>
                <a:srgbClr val="033646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9D83853-32EA-9EC9-22BF-9792F44BCC83}"/>
              </a:ext>
            </a:extLst>
          </p:cNvPr>
          <p:cNvSpPr txBox="1"/>
          <p:nvPr/>
        </p:nvSpPr>
        <p:spPr>
          <a:xfrm>
            <a:off x="738019" y="2071416"/>
            <a:ext cx="3654594" cy="1954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2563" indent="-182563">
              <a:spcAft>
                <a:spcPts val="600"/>
              </a:spcAft>
              <a:buClr>
                <a:srgbClr val="FEC21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Define some key vocabulary words</a:t>
            </a:r>
          </a:p>
          <a:p>
            <a:pPr marL="182563" indent="-182563">
              <a:spcAft>
                <a:spcPts val="600"/>
              </a:spcAft>
              <a:buClr>
                <a:srgbClr val="FEC21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the difference between a seminar room and a lecture hall?</a:t>
            </a:r>
          </a:p>
          <a:p>
            <a:pPr marL="182563" indent="-182563">
              <a:spcAft>
                <a:spcPts val="600"/>
              </a:spcAft>
              <a:buClr>
                <a:srgbClr val="FEC21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are the biggest challenges students face in their first year at university?</a:t>
            </a:r>
          </a:p>
          <a:p>
            <a:pPr marL="182563" indent="-182563">
              <a:spcAft>
                <a:spcPts val="600"/>
              </a:spcAft>
              <a:buClr>
                <a:srgbClr val="FEC21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Why is attending lectures important for university students?</a:t>
            </a:r>
          </a:p>
        </p:txBody>
      </p:sp>
      <p:sp>
        <p:nvSpPr>
          <p:cNvPr id="4" name="Google Shape;147;p10">
            <a:extLst>
              <a:ext uri="{FF2B5EF4-FFF2-40B4-BE49-F238E27FC236}">
                <a16:creationId xmlns:a16="http://schemas.microsoft.com/office/drawing/2014/main" id="{514CD115-7825-32B9-11D1-B3256FCDDB58}"/>
              </a:ext>
            </a:extLst>
          </p:cNvPr>
          <p:cNvSpPr txBox="1">
            <a:spLocks/>
          </p:cNvSpPr>
          <p:nvPr/>
        </p:nvSpPr>
        <p:spPr>
          <a:xfrm>
            <a:off x="738018" y="1543571"/>
            <a:ext cx="4159102" cy="376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dk1"/>
              </a:buClr>
              <a:buSzPts val="3000"/>
            </a:pPr>
            <a:r>
              <a:rPr lang="es-419" sz="1600" b="1" dirty="0">
                <a:solidFill>
                  <a:srgbClr val="033646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Play"/>
              </a:rPr>
              <a:t>CLASS DISCUSSION: REFLECT AND APPLY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38824D5-AB32-CE44-A4B3-9D89B8AF09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08880" y="1335379"/>
            <a:ext cx="3628328" cy="3658040"/>
          </a:xfrm>
          <a:prstGeom prst="rect">
            <a:avLst/>
          </a:prstGeom>
        </p:spPr>
      </p:pic>
      <p:sp>
        <p:nvSpPr>
          <p:cNvPr id="9" name="Google Shape;187;p11">
            <a:extLst>
              <a:ext uri="{FF2B5EF4-FFF2-40B4-BE49-F238E27FC236}">
                <a16:creationId xmlns:a16="http://schemas.microsoft.com/office/drawing/2014/main" id="{C1ACB629-834E-61CD-39AE-ED2BFC28F53D}"/>
              </a:ext>
            </a:extLst>
          </p:cNvPr>
          <p:cNvSpPr/>
          <p:nvPr/>
        </p:nvSpPr>
        <p:spPr>
          <a:xfrm>
            <a:off x="506795" y="374265"/>
            <a:ext cx="4065205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  <a:buSzPts val="4400"/>
            </a:pPr>
            <a:r>
              <a:rPr lang="en-US" sz="1000" dirty="0">
                <a:solidFill>
                  <a:srgbClr val="033646">
                    <a:alpha val="29341"/>
                  </a:srgbClr>
                </a:solidFill>
                <a:latin typeface="Calibri"/>
                <a:cs typeface="Calibri"/>
              </a:rPr>
              <a:t>TALKING ABOUT UNIVERSITY LIFE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9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33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CD27C0C-84DC-BE30-BA6C-BBD562026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38" y="4415482"/>
            <a:ext cx="2500129" cy="6708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277</Words>
  <Application>Microsoft Macintosh PowerPoint</Application>
  <PresentationFormat>Presentación en pantalla (16:10)</PresentationFormat>
  <Paragraphs>48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Calibri</vt:lpstr>
      <vt:lpstr>Graphik Bold</vt:lpstr>
      <vt:lpstr>Graphik Regular</vt:lpstr>
      <vt:lpstr>Arial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TALKING ABOUT UNIVERSITY LIFE</dc:title>
  <dc:creator>Romy Repetto</dc:creator>
  <cp:lastModifiedBy>Mary Gabriela Romero Martinez </cp:lastModifiedBy>
  <cp:revision>28</cp:revision>
  <dcterms:created xsi:type="dcterms:W3CDTF">2025-02-25T20:13:22Z</dcterms:created>
  <dcterms:modified xsi:type="dcterms:W3CDTF">2025-03-14T20:06:55Z</dcterms:modified>
</cp:coreProperties>
</file>